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p:scale>
          <a:sx n="100" d="100"/>
          <a:sy n="100" d="100"/>
        </p:scale>
        <p:origin x="1218" y="-1002"/>
      </p:cViewPr>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FE1546DA-8756-4C93-AC50-D20F0622D694}" type="datetimeFigureOut">
              <a:rPr kumimoji="1" lang="ja-JP" altLang="en-US" smtClean="0"/>
              <a:t>2023/12/1</a:t>
            </a:fld>
            <a:endParaRPr kumimoji="1" lang="ja-JP" altLang="en-US"/>
          </a:p>
        </p:txBody>
      </p:sp>
      <p:sp>
        <p:nvSpPr>
          <p:cNvPr id="4" name="スライド イメージ プレースホルダー 3"/>
          <p:cNvSpPr>
            <a:spLocks noGrp="1" noRot="1" noChangeAspect="1"/>
          </p:cNvSpPr>
          <p:nvPr>
            <p:ph type="sldImg" idx="2"/>
          </p:nvPr>
        </p:nvSpPr>
        <p:spPr>
          <a:xfrm>
            <a:off x="2216150" y="1233488"/>
            <a:ext cx="2303463"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B33F21B3-4AF4-43E2-83FD-DEC4BB9B7AEA}" type="slidenum">
              <a:rPr kumimoji="1" lang="ja-JP" altLang="en-US" smtClean="0"/>
              <a:t>‹#›</a:t>
            </a:fld>
            <a:endParaRPr kumimoji="1" lang="ja-JP" altLang="en-US"/>
          </a:p>
        </p:txBody>
      </p:sp>
    </p:spTree>
    <p:extLst>
      <p:ext uri="{BB962C8B-B14F-4D97-AF65-F5344CB8AC3E}">
        <p14:creationId xmlns:p14="http://schemas.microsoft.com/office/powerpoint/2010/main" val="19003428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244860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286742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178822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3183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381224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61283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2422489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3702300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405203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202570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F2FA21B-51A5-42CD-A4C4-51654987121A}" type="datetimeFigureOut">
              <a:rPr kumimoji="1" lang="ja-JP" altLang="en-US" smtClean="0"/>
              <a:t>2023/12/1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170120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F2FA21B-51A5-42CD-A4C4-51654987121A}" type="datetimeFigureOut">
              <a:rPr kumimoji="1" lang="ja-JP" altLang="en-US" smtClean="0"/>
              <a:t>2023/12/1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8135A0-8D7D-448D-B3FD-6B4F17755280}" type="slidenum">
              <a:rPr kumimoji="1" lang="ja-JP" altLang="en-US" smtClean="0"/>
              <a:t>‹#›</a:t>
            </a:fld>
            <a:endParaRPr kumimoji="1" lang="ja-JP" altLang="en-US"/>
          </a:p>
        </p:txBody>
      </p:sp>
    </p:spTree>
    <p:extLst>
      <p:ext uri="{BB962C8B-B14F-4D97-AF65-F5344CB8AC3E}">
        <p14:creationId xmlns:p14="http://schemas.microsoft.com/office/powerpoint/2010/main" val="6232115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gif"/><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グループ化 53">
            <a:extLst>
              <a:ext uri="{FF2B5EF4-FFF2-40B4-BE49-F238E27FC236}">
                <a16:creationId xmlns:a16="http://schemas.microsoft.com/office/drawing/2014/main" id="{42099369-DA39-1311-F82D-014B39125B72}"/>
              </a:ext>
            </a:extLst>
          </p:cNvPr>
          <p:cNvGrpSpPr/>
          <p:nvPr/>
        </p:nvGrpSpPr>
        <p:grpSpPr>
          <a:xfrm>
            <a:off x="-9539" y="-34738"/>
            <a:ext cx="6867539" cy="9940738"/>
            <a:chOff x="-9539" y="-34738"/>
            <a:chExt cx="6867539" cy="9940738"/>
          </a:xfrm>
        </p:grpSpPr>
        <p:sp>
          <p:nvSpPr>
            <p:cNvPr id="24" name="テキスト ボックス 23">
              <a:extLst>
                <a:ext uri="{FF2B5EF4-FFF2-40B4-BE49-F238E27FC236}">
                  <a16:creationId xmlns:a16="http://schemas.microsoft.com/office/drawing/2014/main" id="{28B7F96C-583E-9C43-3218-7E7D07A7DFEB}"/>
                </a:ext>
              </a:extLst>
            </p:cNvPr>
            <p:cNvSpPr txBox="1"/>
            <p:nvPr/>
          </p:nvSpPr>
          <p:spPr>
            <a:xfrm>
              <a:off x="3133197" y="919071"/>
              <a:ext cx="3689137" cy="2462213"/>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　　　　　　では</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7</a:t>
              </a:r>
              <a:r>
                <a:rPr lang="ja-JP" altLang="en-US" sz="1100" dirty="0">
                  <a:latin typeface="Meiryo UI" panose="020B0604030504040204" pitchFamily="50" charset="-128"/>
                  <a:ea typeface="Meiryo UI" panose="020B0604030504040204" pitchFamily="50" charset="-128"/>
                </a:rPr>
                <a:t>月より、</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中部電力ミライズ株式会社と長野県</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企業局がコラボして提供している</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「信州</a:t>
              </a:r>
              <a:r>
                <a:rPr lang="en-US" altLang="ja-JP" sz="1100" dirty="0">
                  <a:latin typeface="Meiryo UI" panose="020B0604030504040204" pitchFamily="50" charset="-128"/>
                  <a:ea typeface="Meiryo UI" panose="020B0604030504040204" pitchFamily="50" charset="-128"/>
                </a:rPr>
                <a:t>Green</a:t>
              </a:r>
              <a:r>
                <a:rPr lang="ja-JP" altLang="en-US" sz="1100" dirty="0">
                  <a:latin typeface="Meiryo UI" panose="020B0604030504040204" pitchFamily="50" charset="-128"/>
                  <a:ea typeface="Meiryo UI" panose="020B0604030504040204" pitchFamily="50" charset="-128"/>
                </a:rPr>
                <a:t>でんき」を本社工場の</a:t>
              </a:r>
              <a:r>
                <a:rPr lang="en-US" altLang="ja-JP" sz="1100" dirty="0">
                  <a:latin typeface="Meiryo UI" panose="020B0604030504040204" pitchFamily="50" charset="-128"/>
                  <a:ea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rPr>
                <a:t>％</a:t>
              </a:r>
              <a:br>
                <a:rPr lang="en-US" altLang="ja-JP"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の電力として導入しています。</a:t>
              </a:r>
              <a:br>
                <a:rPr lang="ja-JP" altLang="en-US"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本エネルギーは、長野県の水力発電由来の電力であり、購入費用の一部を県内の水力発電所のメンテナンスや、新設の費用として充てられています。</a:t>
              </a:r>
              <a:br>
                <a:rPr lang="ja-JP" altLang="en-US" sz="1100" dirty="0">
                  <a:latin typeface="Meiryo UI" panose="020B0604030504040204" pitchFamily="50" charset="-128"/>
                  <a:ea typeface="Meiryo UI" panose="020B0604030504040204" pitchFamily="50" charset="-128"/>
                </a:rPr>
              </a:br>
              <a:r>
                <a:rPr lang="ja-JP" altLang="en-US" sz="1100" dirty="0">
                  <a:latin typeface="Meiryo UI" panose="020B0604030504040204" pitchFamily="50" charset="-128"/>
                  <a:ea typeface="Meiryo UI" panose="020B0604030504040204" pitchFamily="50" charset="-128"/>
                </a:rPr>
                <a:t>　　　　　　　　　　　　　　　　地元長野県へ貢献しつつ、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rPr>
                <a:t>CO2</a:t>
              </a:r>
              <a:r>
                <a:rPr lang="ja-JP" altLang="en-US" sz="1100" dirty="0">
                  <a:latin typeface="Meiryo UI" panose="020B0604030504040204" pitchFamily="50" charset="-128"/>
                  <a:ea typeface="Meiryo UI" panose="020B0604030504040204" pitchFamily="50" charset="-128"/>
                </a:rPr>
                <a:t>フリーの電力として、</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お客様のカーボンニュートラル達成に　　　　　　　</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寄与できる電力です。</a:t>
              </a:r>
              <a:br>
                <a:rPr lang="ja-JP" altLang="en-US" sz="1100" dirty="0"/>
              </a:br>
              <a:r>
                <a:rPr lang="ja-JP" altLang="en-US" sz="1100" dirty="0"/>
                <a:t>　　　　　　　　　　　　　　　　昨今、環境に対するマーケットのニー　　　</a:t>
              </a:r>
              <a:endParaRPr lang="en-US" altLang="ja-JP" sz="1100" dirty="0"/>
            </a:p>
            <a:p>
              <a:r>
                <a:rPr lang="ja-JP" altLang="en-US" sz="1100" dirty="0"/>
                <a:t>　　　　　　　　　　　　　　　　ズはどんどん高まっています。</a:t>
              </a:r>
            </a:p>
          </p:txBody>
        </p:sp>
        <p:pic>
          <p:nvPicPr>
            <p:cNvPr id="9" name="図 8">
              <a:extLst>
                <a:ext uri="{FF2B5EF4-FFF2-40B4-BE49-F238E27FC236}">
                  <a16:creationId xmlns:a16="http://schemas.microsoft.com/office/drawing/2014/main" id="{37D4EEFC-C561-4082-E299-04A849767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56708"/>
              <a:ext cx="6858000" cy="649292"/>
            </a:xfrm>
            <a:prstGeom prst="rect">
              <a:avLst/>
            </a:prstGeom>
          </p:spPr>
        </p:pic>
        <p:pic>
          <p:nvPicPr>
            <p:cNvPr id="11" name="図 10" descr="挿絵 が含まれている画像&#10;&#10;自動的に生成された説明">
              <a:extLst>
                <a:ext uri="{FF2B5EF4-FFF2-40B4-BE49-F238E27FC236}">
                  <a16:creationId xmlns:a16="http://schemas.microsoft.com/office/drawing/2014/main" id="{A182AD13-7942-B1DD-9775-B41AA7FBD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0" y="146030"/>
              <a:ext cx="1496548" cy="1485124"/>
            </a:xfrm>
            <a:prstGeom prst="rect">
              <a:avLst/>
            </a:prstGeom>
          </p:spPr>
        </p:pic>
        <p:pic>
          <p:nvPicPr>
            <p:cNvPr id="13" name="図 12" descr="挿絵, 抽象 が含まれている画像&#10;&#10;自動的に生成された説明">
              <a:extLst>
                <a:ext uri="{FF2B5EF4-FFF2-40B4-BE49-F238E27FC236}">
                  <a16:creationId xmlns:a16="http://schemas.microsoft.com/office/drawing/2014/main" id="{CB79DB9A-E0AF-29A6-85CE-8C73E85084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72" y="146030"/>
              <a:ext cx="2594283" cy="590441"/>
            </a:xfrm>
            <a:prstGeom prst="rect">
              <a:avLst/>
            </a:prstGeom>
          </p:spPr>
        </p:pic>
        <p:cxnSp>
          <p:nvCxnSpPr>
            <p:cNvPr id="15" name="直線コネクタ 14">
              <a:extLst>
                <a:ext uri="{FF2B5EF4-FFF2-40B4-BE49-F238E27FC236}">
                  <a16:creationId xmlns:a16="http://schemas.microsoft.com/office/drawing/2014/main" id="{8E7077C1-06E9-C47A-9963-4643BFC4C45D}"/>
                </a:ext>
              </a:extLst>
            </p:cNvPr>
            <p:cNvCxnSpPr>
              <a:cxnSpLocks/>
            </p:cNvCxnSpPr>
            <p:nvPr/>
          </p:nvCxnSpPr>
          <p:spPr>
            <a:xfrm>
              <a:off x="121920" y="766951"/>
              <a:ext cx="5059680" cy="0"/>
            </a:xfrm>
            <a:prstGeom prst="line">
              <a:avLst/>
            </a:prstGeom>
            <a:ln>
              <a:solidFill>
                <a:srgbClr val="58B530"/>
              </a:solidFill>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932AC318-E9C7-FCD8-92BB-5F38802C0393}"/>
                </a:ext>
              </a:extLst>
            </p:cNvPr>
            <p:cNvSpPr/>
            <p:nvPr/>
          </p:nvSpPr>
          <p:spPr>
            <a:xfrm>
              <a:off x="2372039" y="-34738"/>
              <a:ext cx="2530775" cy="923330"/>
            </a:xfrm>
            <a:prstGeom prst="rect">
              <a:avLst/>
            </a:prstGeom>
            <a:noFill/>
          </p:spPr>
          <p:txBody>
            <a:bodyPr wrap="square" lIns="91440" tIns="45720" rIns="91440" bIns="45720">
              <a:spAutoFit/>
            </a:bodyPr>
            <a:lstStyle/>
            <a:p>
              <a:pPr algn="ctr"/>
              <a:r>
                <a:rPr lang="en-US" altLang="ja-JP" sz="5400" b="1" cap="none" spc="0" dirty="0">
                  <a:ln w="22225">
                    <a:solidFill>
                      <a:srgbClr val="58B530"/>
                    </a:solidFill>
                    <a:prstDash val="solid"/>
                  </a:ln>
                  <a:solidFill>
                    <a:srgbClr val="58B530"/>
                  </a:solidFill>
                  <a:latin typeface="Baguet Script" panose="020F0502020204030204" pitchFamily="2" charset="0"/>
                  <a:ea typeface="ADLaM Display" panose="02010000000000000000" pitchFamily="2" charset="0"/>
                  <a:cs typeface="ADLaM Display" panose="02010000000000000000" pitchFamily="2" charset="0"/>
                </a:rPr>
                <a:t>News</a:t>
              </a:r>
              <a:endParaRPr lang="ja-JP" altLang="en-US" sz="5400" b="1" cap="none" spc="0" dirty="0">
                <a:ln w="22225">
                  <a:solidFill>
                    <a:srgbClr val="58B530"/>
                  </a:solidFill>
                  <a:prstDash val="solid"/>
                </a:ln>
                <a:solidFill>
                  <a:srgbClr val="58B530"/>
                </a:solidFill>
                <a:latin typeface="Baguet Script" panose="020F0502020204030204" pitchFamily="2" charset="0"/>
                <a:cs typeface="ADLaM Display" panose="02010000000000000000" pitchFamily="2" charset="0"/>
              </a:endParaRPr>
            </a:p>
          </p:txBody>
        </p:sp>
        <p:pic>
          <p:nvPicPr>
            <p:cNvPr id="22" name="図 21" descr="屋内, 天井, テーブル, 男 が含まれている画像&#10;&#10;自動的に生成された説明">
              <a:extLst>
                <a:ext uri="{FF2B5EF4-FFF2-40B4-BE49-F238E27FC236}">
                  <a16:creationId xmlns:a16="http://schemas.microsoft.com/office/drawing/2014/main" id="{975EA640-311A-54B4-EB53-8697064EC3B9}"/>
                </a:ext>
              </a:extLst>
            </p:cNvPr>
            <p:cNvPicPr>
              <a:picLocks noChangeAspect="1"/>
            </p:cNvPicPr>
            <p:nvPr/>
          </p:nvPicPr>
          <p:blipFill rotWithShape="1">
            <a:blip r:embed="rId5">
              <a:extLst>
                <a:ext uri="{28A0092B-C50C-407E-A947-70E740481C1C}">
                  <a14:useLocalDpi xmlns:a14="http://schemas.microsoft.com/office/drawing/2010/main" val="0"/>
                </a:ext>
              </a:extLst>
            </a:blip>
            <a:srcRect l="1778" t="17593" r="2623" b="4629"/>
            <a:stretch/>
          </p:blipFill>
          <p:spPr>
            <a:xfrm>
              <a:off x="121920" y="898117"/>
              <a:ext cx="3011277" cy="1837430"/>
            </a:xfrm>
            <a:prstGeom prst="rect">
              <a:avLst/>
            </a:prstGeom>
          </p:spPr>
        </p:pic>
        <p:sp>
          <p:nvSpPr>
            <p:cNvPr id="23" name="テキスト ボックス 22">
              <a:extLst>
                <a:ext uri="{FF2B5EF4-FFF2-40B4-BE49-F238E27FC236}">
                  <a16:creationId xmlns:a16="http://schemas.microsoft.com/office/drawing/2014/main" id="{685AD9DF-1059-8238-F436-C46F09301F29}"/>
                </a:ext>
              </a:extLst>
            </p:cNvPr>
            <p:cNvSpPr txBox="1"/>
            <p:nvPr/>
          </p:nvSpPr>
          <p:spPr>
            <a:xfrm>
              <a:off x="35666" y="2697134"/>
              <a:ext cx="3269509" cy="553998"/>
            </a:xfrm>
            <a:prstGeom prst="rect">
              <a:avLst/>
            </a:prstGeom>
            <a:noFill/>
          </p:spPr>
          <p:txBody>
            <a:bodyPr wrap="square" rtlCol="0">
              <a:spAutoFit/>
            </a:bodyPr>
            <a:lstStyle/>
            <a:p>
              <a:r>
                <a:rPr kumimoji="1" lang="en-US" altLang="ja-JP" sz="1000" dirty="0">
                  <a:latin typeface="+mj-lt"/>
                </a:rPr>
                <a:t>2023</a:t>
              </a:r>
              <a:r>
                <a:rPr kumimoji="1" lang="ja-JP" altLang="en-US" sz="1000" dirty="0">
                  <a:latin typeface="+mj-lt"/>
                </a:rPr>
                <a:t>年</a:t>
              </a:r>
              <a:r>
                <a:rPr kumimoji="1" lang="en-US" altLang="ja-JP" sz="1000" dirty="0">
                  <a:latin typeface="+mj-lt"/>
                </a:rPr>
                <a:t>11</a:t>
              </a:r>
              <a:r>
                <a:rPr kumimoji="1" lang="ja-JP" altLang="en-US" sz="1000" dirty="0">
                  <a:latin typeface="+mj-lt"/>
                </a:rPr>
                <a:t>月</a:t>
              </a:r>
              <a:br>
                <a:rPr kumimoji="1" lang="en-US" altLang="ja-JP" sz="1000" dirty="0">
                  <a:latin typeface="+mj-lt"/>
                </a:rPr>
              </a:br>
              <a:r>
                <a:rPr kumimoji="1" lang="ja-JP" altLang="en-US" sz="1000" dirty="0">
                  <a:latin typeface="+mj-lt"/>
                </a:rPr>
                <a:t>長野県庁にて信州</a:t>
              </a:r>
              <a:r>
                <a:rPr kumimoji="1" lang="en-US" altLang="ja-JP" sz="1000" dirty="0">
                  <a:latin typeface="+mj-lt"/>
                </a:rPr>
                <a:t>Green</a:t>
              </a:r>
              <a:r>
                <a:rPr kumimoji="1" lang="ja-JP" altLang="en-US" sz="1000" dirty="0">
                  <a:latin typeface="+mj-lt"/>
                </a:rPr>
                <a:t>でんきの電源拡大プロジェクトの</a:t>
              </a:r>
              <a:endParaRPr kumimoji="1" lang="en-US" altLang="ja-JP" sz="1000" dirty="0">
                <a:latin typeface="+mj-lt"/>
              </a:endParaRPr>
            </a:p>
            <a:p>
              <a:r>
                <a:rPr kumimoji="1" lang="ja-JP" altLang="en-US" sz="1000" dirty="0">
                  <a:latin typeface="+mj-lt"/>
                </a:rPr>
                <a:t>記者会見がありました。</a:t>
              </a:r>
              <a:endParaRPr kumimoji="1" lang="en-US" altLang="ja-JP" sz="1000" dirty="0">
                <a:latin typeface="+mj-lt"/>
              </a:endParaRPr>
            </a:p>
          </p:txBody>
        </p:sp>
        <p:pic>
          <p:nvPicPr>
            <p:cNvPr id="26" name="図 25" descr="黒い背景に白い文字がある&#10;&#10;低い精度で自動的に生成された説明">
              <a:extLst>
                <a:ext uri="{FF2B5EF4-FFF2-40B4-BE49-F238E27FC236}">
                  <a16:creationId xmlns:a16="http://schemas.microsoft.com/office/drawing/2014/main" id="{24395A4A-541A-292D-0350-9E37A83020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6600" y="2440241"/>
              <a:ext cx="1342651" cy="774762"/>
            </a:xfrm>
            <a:prstGeom prst="rect">
              <a:avLst/>
            </a:prstGeom>
            <a:ln>
              <a:solidFill>
                <a:schemeClr val="bg1">
                  <a:lumMod val="50000"/>
                </a:schemeClr>
              </a:solidFill>
            </a:ln>
          </p:spPr>
        </p:pic>
        <p:pic>
          <p:nvPicPr>
            <p:cNvPr id="30" name="図 29" descr="記号, 屋外, 木, 草 が含まれている画像&#10;&#10;自動的に生成された説明">
              <a:extLst>
                <a:ext uri="{FF2B5EF4-FFF2-40B4-BE49-F238E27FC236}">
                  <a16:creationId xmlns:a16="http://schemas.microsoft.com/office/drawing/2014/main" id="{78D17E9D-9701-9E9B-125C-65C72CF13C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19" y="3313649"/>
              <a:ext cx="1614961" cy="2153701"/>
            </a:xfrm>
            <a:prstGeom prst="rect">
              <a:avLst/>
            </a:prstGeom>
          </p:spPr>
        </p:pic>
        <p:sp>
          <p:nvSpPr>
            <p:cNvPr id="32" name="テキスト ボックス 31">
              <a:extLst>
                <a:ext uri="{FF2B5EF4-FFF2-40B4-BE49-F238E27FC236}">
                  <a16:creationId xmlns:a16="http://schemas.microsoft.com/office/drawing/2014/main" id="{E7AB0CBD-C95E-321D-72E2-E93D314FBB85}"/>
                </a:ext>
              </a:extLst>
            </p:cNvPr>
            <p:cNvSpPr txBox="1"/>
            <p:nvPr/>
          </p:nvSpPr>
          <p:spPr>
            <a:xfrm>
              <a:off x="1752599" y="3282598"/>
              <a:ext cx="4983481" cy="1615827"/>
            </a:xfrm>
            <a:prstGeom prst="rect">
              <a:avLst/>
            </a:prstGeom>
            <a:noFill/>
          </p:spPr>
          <p:txBody>
            <a:bodyPr wrap="square">
              <a:spAutoFit/>
            </a:bodyPr>
            <a:lstStyle/>
            <a:p>
              <a:r>
                <a:rPr lang="ja-JP" altLang="en-US" sz="1100" dirty="0">
                  <a:latin typeface="+mj-lt"/>
                </a:rPr>
                <a:t>ユウワでは、生産にかかるエネルギーは</a:t>
              </a:r>
              <a:r>
                <a:rPr lang="en-US" altLang="ja-JP" sz="1100" b="1" dirty="0">
                  <a:latin typeface="+mj-lt"/>
                </a:rPr>
                <a:t>100</a:t>
              </a:r>
              <a:r>
                <a:rPr lang="ja-JP" altLang="en-US" sz="1100" b="1" dirty="0">
                  <a:latin typeface="+mj-lt"/>
                </a:rPr>
                <a:t>％ </a:t>
              </a:r>
              <a:r>
                <a:rPr lang="en-US" altLang="ja-JP" sz="1100" b="1" dirty="0">
                  <a:latin typeface="+mj-lt"/>
                </a:rPr>
                <a:t>CO2</a:t>
              </a:r>
              <a:r>
                <a:rPr lang="ja-JP" altLang="en-US" sz="1100" b="1" dirty="0">
                  <a:latin typeface="+mj-lt"/>
                </a:rPr>
                <a:t>フリーの「信州</a:t>
              </a:r>
              <a:r>
                <a:rPr lang="en-US" altLang="ja-JP" sz="1100" b="1" dirty="0">
                  <a:latin typeface="+mj-lt"/>
                </a:rPr>
                <a:t>Green</a:t>
              </a:r>
              <a:r>
                <a:rPr lang="ja-JP" altLang="en-US" sz="1100" b="1" dirty="0">
                  <a:latin typeface="+mj-lt"/>
                </a:rPr>
                <a:t>でんき」</a:t>
              </a:r>
              <a:r>
                <a:rPr lang="ja-JP" altLang="en-US" sz="1100" dirty="0">
                  <a:latin typeface="+mj-lt"/>
                </a:rPr>
                <a:t>を使用しています！</a:t>
              </a:r>
              <a:br>
                <a:rPr lang="en-US" altLang="ja-JP" sz="1100" dirty="0">
                  <a:latin typeface="+mj-lt"/>
                </a:rPr>
              </a:br>
              <a:r>
                <a:rPr lang="ja-JP" altLang="en-US" sz="1100" dirty="0">
                  <a:latin typeface="+mj-lt"/>
                </a:rPr>
                <a:t>また、電力を切り替えるだけでなく、使用電力の削減や省エネ機器への切替、再生材の利用など、長年環境に配慮しながら生産をしてきました。</a:t>
              </a:r>
              <a:br>
                <a:rPr lang="ja-JP" altLang="en-US" sz="1100" dirty="0">
                  <a:latin typeface="+mj-lt"/>
                </a:rPr>
              </a:br>
              <a:r>
                <a:rPr lang="ja-JP" altLang="en-US" sz="1100" dirty="0">
                  <a:latin typeface="+mj-lt"/>
                </a:rPr>
                <a:t>昨年は、工場建屋の屋根に太陽光パネルを増設し、自家消費にも当てています。</a:t>
              </a:r>
              <a:br>
                <a:rPr lang="ja-JP" altLang="en-US" sz="1100" dirty="0">
                  <a:latin typeface="+mj-lt"/>
                </a:rPr>
              </a:br>
              <a:r>
                <a:rPr lang="ja-JP" altLang="en-US" sz="1100" dirty="0">
                  <a:latin typeface="+mj-lt"/>
                </a:rPr>
                <a:t>成形サイクルの短縮、取り数の増加など効率的な生産は省エネにもつながります。</a:t>
              </a:r>
              <a:br>
                <a:rPr lang="ja-JP" altLang="en-US" sz="1100" dirty="0">
                  <a:latin typeface="+mj-lt"/>
                </a:rPr>
              </a:br>
              <a:endParaRPr lang="en-US" altLang="ja-JP" sz="1100" dirty="0">
                <a:latin typeface="+mj-lt"/>
              </a:endParaRPr>
            </a:p>
            <a:p>
              <a:r>
                <a:rPr lang="ja-JP" altLang="en-US" sz="1100" dirty="0">
                  <a:latin typeface="+mj-lt"/>
                </a:rPr>
                <a:t>これからますます、時代のニーズに応えられるように、「より求められるものづくり」をすすめていきます！</a:t>
              </a:r>
            </a:p>
          </p:txBody>
        </p:sp>
        <p:sp>
          <p:nvSpPr>
            <p:cNvPr id="34" name="テキスト ボックス 33">
              <a:extLst>
                <a:ext uri="{FF2B5EF4-FFF2-40B4-BE49-F238E27FC236}">
                  <a16:creationId xmlns:a16="http://schemas.microsoft.com/office/drawing/2014/main" id="{A5F8EB07-9570-4856-002B-979678484B9B}"/>
                </a:ext>
              </a:extLst>
            </p:cNvPr>
            <p:cNvSpPr txBox="1"/>
            <p:nvPr/>
          </p:nvSpPr>
          <p:spPr>
            <a:xfrm>
              <a:off x="-9539" y="5190004"/>
              <a:ext cx="5051027" cy="2123658"/>
            </a:xfrm>
            <a:prstGeom prst="rect">
              <a:avLst/>
            </a:prstGeom>
            <a:noFill/>
          </p:spPr>
          <p:txBody>
            <a:bodyPr wrap="square">
              <a:spAutoFit/>
            </a:bodyPr>
            <a:lstStyle/>
            <a:p>
              <a:r>
                <a:rPr lang="ja-JP" altLang="en-US" sz="1100" dirty="0">
                  <a:latin typeface="+mj-lt"/>
                </a:rPr>
                <a:t>　　　　　　　　　　　　　　　　　　　　　　　　　　       ～持続可能な社会の実現のために～</a:t>
              </a:r>
              <a:br>
                <a:rPr lang="en-US" altLang="ja-JP" sz="1100" dirty="0">
                  <a:latin typeface="+mj-lt"/>
                </a:rPr>
              </a:br>
              <a:r>
                <a:rPr lang="en-US" altLang="ja-JP" sz="1100" dirty="0">
                  <a:latin typeface="+mj-lt"/>
                </a:rPr>
                <a:t>                                    </a:t>
              </a:r>
              <a:r>
                <a:rPr lang="ja-JP" altLang="en-US" sz="1100" dirty="0">
                  <a:latin typeface="+mj-lt"/>
                </a:rPr>
                <a:t>ユウワは</a:t>
              </a:r>
              <a:r>
                <a:rPr lang="en-US" altLang="ja-JP" sz="1100" dirty="0">
                  <a:latin typeface="+mj-lt"/>
                </a:rPr>
                <a:t>2022</a:t>
              </a:r>
              <a:r>
                <a:rPr lang="ja-JP" altLang="en-US" sz="1100" dirty="0">
                  <a:latin typeface="+mj-lt"/>
                </a:rPr>
                <a:t>年</a:t>
              </a:r>
              <a:r>
                <a:rPr lang="en-US" altLang="ja-JP" sz="1100" dirty="0">
                  <a:latin typeface="+mj-lt"/>
                </a:rPr>
                <a:t>4</a:t>
              </a:r>
              <a:r>
                <a:rPr lang="ja-JP" altLang="en-US" sz="1100" dirty="0">
                  <a:latin typeface="+mj-lt"/>
                </a:rPr>
                <a:t>月に、小諸本社工場横の「友和の森」   </a:t>
              </a:r>
              <a:endParaRPr lang="en-US" altLang="ja-JP" sz="1100" dirty="0">
                <a:latin typeface="+mj-lt"/>
              </a:endParaRPr>
            </a:p>
            <a:p>
              <a:r>
                <a:rPr lang="ja-JP" altLang="en-US" sz="1100" dirty="0">
                  <a:latin typeface="+mj-lt"/>
                </a:rPr>
                <a:t>の森林保全活動をスタートしました。 当初、森は長い間全く手入れがされていない状況でした。さらにごみ、家電など大量の不法投棄があり、荒廃していました。</a:t>
              </a:r>
              <a:endParaRPr lang="en-US" altLang="ja-JP" sz="1100" dirty="0">
                <a:latin typeface="+mj-lt"/>
              </a:endParaRPr>
            </a:p>
            <a:p>
              <a:br>
                <a:rPr lang="ja-JP" altLang="en-US" sz="1100" dirty="0">
                  <a:latin typeface="+mj-lt"/>
                </a:rPr>
              </a:br>
              <a:r>
                <a:rPr lang="ja-JP" altLang="en-US" sz="1100" dirty="0">
                  <a:latin typeface="+mj-lt"/>
                </a:rPr>
                <a:t>そこで、社員でごみを拾い下草刈りや間伐をして森の保全活動をはじめました。徐々に光が差し込む森に変化し、若い木々が育ち始めました。</a:t>
              </a:r>
              <a:br>
                <a:rPr lang="ja-JP" altLang="en-US" sz="1100" dirty="0">
                  <a:latin typeface="+mj-lt"/>
                </a:rPr>
              </a:br>
              <a:r>
                <a:rPr lang="ja-JP" altLang="en-US" sz="1100" dirty="0">
                  <a:latin typeface="+mj-lt"/>
                </a:rPr>
                <a:t>友和の森が社員やその家族、地域の皆様の憩いの場になっていければと思い、</a:t>
              </a:r>
              <a:r>
                <a:rPr lang="en-US" altLang="ja-JP" sz="1100" dirty="0">
                  <a:latin typeface="+mj-lt"/>
                </a:rPr>
                <a:t>2023</a:t>
              </a:r>
              <a:r>
                <a:rPr lang="ja-JP" altLang="en-US" sz="1100" dirty="0">
                  <a:latin typeface="+mj-lt"/>
                </a:rPr>
                <a:t>年には遊歩道を整備しました。</a:t>
              </a:r>
              <a:endParaRPr lang="en-US" altLang="ja-JP" sz="1100" dirty="0">
                <a:latin typeface="+mj-lt"/>
              </a:endParaRPr>
            </a:p>
            <a:p>
              <a:br>
                <a:rPr lang="ja-JP" altLang="en-US" sz="1100" dirty="0">
                  <a:latin typeface="+mj-lt"/>
                </a:rPr>
              </a:br>
              <a:r>
                <a:rPr lang="ja-JP" altLang="en-US" sz="1100" dirty="0">
                  <a:latin typeface="+mj-lt"/>
                </a:rPr>
                <a:t>森はきれいな酸素をつくり、水をもたらし、たくさんの命を育みます。</a:t>
              </a:r>
              <a:br>
                <a:rPr lang="ja-JP" altLang="en-US" sz="1100" dirty="0">
                  <a:latin typeface="+mj-lt"/>
                </a:rPr>
              </a:br>
              <a:r>
                <a:rPr lang="ja-JP" altLang="en-US" sz="1100" dirty="0">
                  <a:latin typeface="+mj-lt"/>
                </a:rPr>
                <a:t>森林保全活動をとおして、未来の子どもたちに繋ぐ美しい地球を守り、育てていきます。</a:t>
              </a:r>
            </a:p>
          </p:txBody>
        </p:sp>
        <p:pic>
          <p:nvPicPr>
            <p:cNvPr id="35" name="図 34">
              <a:extLst>
                <a:ext uri="{FF2B5EF4-FFF2-40B4-BE49-F238E27FC236}">
                  <a16:creationId xmlns:a16="http://schemas.microsoft.com/office/drawing/2014/main" id="{453F7229-9A3E-A55A-3413-6335A7FCAE5D}"/>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72021" y="7379309"/>
              <a:ext cx="2006127" cy="1502319"/>
            </a:xfrm>
            <a:prstGeom prst="rect">
              <a:avLst/>
            </a:prstGeom>
            <a:noFill/>
            <a:ln>
              <a:noFill/>
            </a:ln>
          </p:spPr>
        </p:pic>
        <p:sp>
          <p:nvSpPr>
            <p:cNvPr id="37" name="テキスト ボックス 36">
              <a:extLst>
                <a:ext uri="{FF2B5EF4-FFF2-40B4-BE49-F238E27FC236}">
                  <a16:creationId xmlns:a16="http://schemas.microsoft.com/office/drawing/2014/main" id="{6C013EFB-5402-0DE7-D2AA-35CE626ED91C}"/>
                </a:ext>
              </a:extLst>
            </p:cNvPr>
            <p:cNvSpPr txBox="1"/>
            <p:nvPr/>
          </p:nvSpPr>
          <p:spPr>
            <a:xfrm>
              <a:off x="4950439" y="6979199"/>
              <a:ext cx="1615048" cy="400110"/>
            </a:xfrm>
            <a:prstGeom prst="rect">
              <a:avLst/>
            </a:prstGeom>
            <a:noFill/>
          </p:spPr>
          <p:txBody>
            <a:bodyPr wrap="square" rtlCol="0">
              <a:spAutoFit/>
            </a:bodyPr>
            <a:lstStyle/>
            <a:p>
              <a:r>
                <a:rPr kumimoji="1" lang="ja-JP" altLang="en-US" sz="1000" dirty="0">
                  <a:latin typeface="+mj-lt"/>
                </a:rPr>
                <a:t>▲社員で下草刈りを行ったり</a:t>
              </a:r>
              <a:endParaRPr kumimoji="1" lang="en-US" altLang="ja-JP" sz="1000" dirty="0">
                <a:latin typeface="+mj-lt"/>
              </a:endParaRPr>
            </a:p>
            <a:p>
              <a:r>
                <a:rPr kumimoji="1" lang="ja-JP" altLang="en-US" sz="1000" dirty="0">
                  <a:latin typeface="+mj-lt"/>
                </a:rPr>
                <a:t>▼歩道を整備しています。</a:t>
              </a:r>
              <a:endParaRPr kumimoji="1" lang="en-US" altLang="ja-JP" sz="1000" dirty="0">
                <a:latin typeface="+mj-lt"/>
              </a:endParaRPr>
            </a:p>
          </p:txBody>
        </p:sp>
        <p:sp>
          <p:nvSpPr>
            <p:cNvPr id="38" name="テキスト ボックス 37">
              <a:extLst>
                <a:ext uri="{FF2B5EF4-FFF2-40B4-BE49-F238E27FC236}">
                  <a16:creationId xmlns:a16="http://schemas.microsoft.com/office/drawing/2014/main" id="{DAC681D1-9310-9541-4A2A-77D1EA03C132}"/>
                </a:ext>
              </a:extLst>
            </p:cNvPr>
            <p:cNvSpPr txBox="1"/>
            <p:nvPr/>
          </p:nvSpPr>
          <p:spPr>
            <a:xfrm>
              <a:off x="1784505" y="4881621"/>
              <a:ext cx="3165934" cy="246221"/>
            </a:xfrm>
            <a:prstGeom prst="rect">
              <a:avLst/>
            </a:prstGeom>
            <a:noFill/>
          </p:spPr>
          <p:txBody>
            <a:bodyPr wrap="square" rtlCol="0">
              <a:spAutoFit/>
            </a:bodyPr>
            <a:lstStyle/>
            <a:p>
              <a:r>
                <a:rPr kumimoji="1" lang="ja-JP" altLang="en-US" sz="1000" dirty="0">
                  <a:latin typeface="+mj-lt"/>
                </a:rPr>
                <a:t>＊＊＊＊＊＊＊＊＊＊＊＊＊＊＊＊＊＊＊＊＊＊＊</a:t>
              </a:r>
              <a:endParaRPr kumimoji="1" lang="en-US" altLang="ja-JP" sz="1000" dirty="0">
                <a:latin typeface="+mj-lt"/>
              </a:endParaRPr>
            </a:p>
          </p:txBody>
        </p:sp>
        <p:sp>
          <p:nvSpPr>
            <p:cNvPr id="39" name="テキスト ボックス 38">
              <a:extLst>
                <a:ext uri="{FF2B5EF4-FFF2-40B4-BE49-F238E27FC236}">
                  <a16:creationId xmlns:a16="http://schemas.microsoft.com/office/drawing/2014/main" id="{53BF1AD8-DD5C-D70E-2B7D-036871C87072}"/>
                </a:ext>
              </a:extLst>
            </p:cNvPr>
            <p:cNvSpPr txBox="1"/>
            <p:nvPr/>
          </p:nvSpPr>
          <p:spPr>
            <a:xfrm>
              <a:off x="3147297" y="834304"/>
              <a:ext cx="814026" cy="338554"/>
            </a:xfrm>
            <a:prstGeom prst="rect">
              <a:avLst/>
            </a:prstGeom>
            <a:noFill/>
          </p:spPr>
          <p:txBody>
            <a:bodyPr wrap="square" rtlCol="0">
              <a:spAutoFit/>
            </a:bodyPr>
            <a:lstStyle/>
            <a:p>
              <a:r>
                <a:rPr kumimoji="1" lang="ja-JP" altLang="en-US" sz="1600" b="1" dirty="0">
                  <a:latin typeface="+mj-lt"/>
                </a:rPr>
                <a:t>ユウワ</a:t>
              </a:r>
              <a:endParaRPr kumimoji="1" lang="en-US" altLang="ja-JP" sz="1600" b="1" dirty="0">
                <a:latin typeface="+mj-lt"/>
              </a:endParaRPr>
            </a:p>
          </p:txBody>
        </p:sp>
        <p:sp>
          <p:nvSpPr>
            <p:cNvPr id="42" name="テキスト ボックス 41">
              <a:extLst>
                <a:ext uri="{FF2B5EF4-FFF2-40B4-BE49-F238E27FC236}">
                  <a16:creationId xmlns:a16="http://schemas.microsoft.com/office/drawing/2014/main" id="{F2DA2A4F-495B-9E12-3AF9-A57FA0725B45}"/>
                </a:ext>
              </a:extLst>
            </p:cNvPr>
            <p:cNvSpPr txBox="1"/>
            <p:nvPr/>
          </p:nvSpPr>
          <p:spPr>
            <a:xfrm>
              <a:off x="1835334" y="5095870"/>
              <a:ext cx="1032145" cy="338554"/>
            </a:xfrm>
            <a:prstGeom prst="rect">
              <a:avLst/>
            </a:prstGeom>
            <a:noFill/>
          </p:spPr>
          <p:txBody>
            <a:bodyPr wrap="square" rtlCol="0">
              <a:spAutoFit/>
            </a:bodyPr>
            <a:lstStyle/>
            <a:p>
              <a:r>
                <a:rPr kumimoji="1" lang="ja-JP" altLang="en-US" sz="1600" b="1" dirty="0">
                  <a:latin typeface="+mj-lt"/>
                </a:rPr>
                <a:t>友和の森</a:t>
              </a:r>
              <a:endParaRPr kumimoji="1" lang="en-US" altLang="ja-JP" sz="1600" b="1" dirty="0">
                <a:latin typeface="+mj-lt"/>
              </a:endParaRPr>
            </a:p>
          </p:txBody>
        </p:sp>
        <p:sp>
          <p:nvSpPr>
            <p:cNvPr id="43" name="テキスト ボックス 42">
              <a:extLst>
                <a:ext uri="{FF2B5EF4-FFF2-40B4-BE49-F238E27FC236}">
                  <a16:creationId xmlns:a16="http://schemas.microsoft.com/office/drawing/2014/main" id="{A77855EE-33DD-64EB-1B64-406223DAA0C4}"/>
                </a:ext>
              </a:extLst>
            </p:cNvPr>
            <p:cNvSpPr txBox="1"/>
            <p:nvPr/>
          </p:nvSpPr>
          <p:spPr>
            <a:xfrm>
              <a:off x="0" y="8523194"/>
              <a:ext cx="3433762" cy="769441"/>
            </a:xfrm>
            <a:prstGeom prst="rect">
              <a:avLst/>
            </a:prstGeom>
            <a:noFill/>
          </p:spPr>
          <p:txBody>
            <a:bodyPr wrap="square">
              <a:spAutoFit/>
            </a:bodyPr>
            <a:lstStyle/>
            <a:p>
              <a:r>
                <a:rPr lang="ja-JP" altLang="en-US" sz="1100" b="1" dirty="0">
                  <a:latin typeface="+mj-lt"/>
                </a:rPr>
                <a:t>株式会社ユウワ</a:t>
              </a:r>
              <a:br>
                <a:rPr lang="en-US" altLang="ja-JP" sz="1100" dirty="0">
                  <a:latin typeface="+mj-lt"/>
                </a:rPr>
              </a:br>
              <a:r>
                <a:rPr lang="ja-JP" altLang="en-US" sz="1100" dirty="0">
                  <a:latin typeface="+mj-lt"/>
                </a:rPr>
                <a:t>〒</a:t>
              </a:r>
              <a:r>
                <a:rPr lang="en-US" altLang="ja-JP" sz="1100" dirty="0">
                  <a:latin typeface="+mj-lt"/>
                </a:rPr>
                <a:t>384-0044  </a:t>
              </a:r>
              <a:r>
                <a:rPr lang="ja-JP" altLang="en-US" sz="1100" dirty="0">
                  <a:latin typeface="+mj-lt"/>
                </a:rPr>
                <a:t>長野県小諸市西原</a:t>
              </a:r>
              <a:r>
                <a:rPr lang="en-US" altLang="ja-JP" sz="1100" dirty="0">
                  <a:latin typeface="+mj-lt"/>
                </a:rPr>
                <a:t>700-1</a:t>
              </a:r>
              <a:br>
                <a:rPr lang="en-US" altLang="ja-JP" sz="1100" dirty="0">
                  <a:latin typeface="+mj-lt"/>
                </a:rPr>
              </a:br>
              <a:r>
                <a:rPr lang="en-US" altLang="ja-JP" sz="1100" dirty="0">
                  <a:latin typeface="+mj-lt"/>
                </a:rPr>
                <a:t>0267-25-8001  eigyo@yuwa-net.co.jp</a:t>
              </a:r>
            </a:p>
            <a:p>
              <a:r>
                <a:rPr lang="ja-JP" altLang="en-US" sz="1050" dirty="0">
                  <a:latin typeface="+mj-lt"/>
                </a:rPr>
                <a:t>金型・成形に関するご相談お待ちしております！</a:t>
              </a:r>
              <a:endParaRPr lang="ja-JP" altLang="en-US" sz="1050" dirty="0"/>
            </a:p>
          </p:txBody>
        </p:sp>
        <p:pic>
          <p:nvPicPr>
            <p:cNvPr id="45" name="図 44" descr="挿絵 が含まれている画像&#10;&#10;自動的に生成された説明">
              <a:extLst>
                <a:ext uri="{FF2B5EF4-FFF2-40B4-BE49-F238E27FC236}">
                  <a16:creationId xmlns:a16="http://schemas.microsoft.com/office/drawing/2014/main" id="{9BCF1E8B-B34E-321F-2F82-823B7192A9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95903" y="7759936"/>
              <a:ext cx="1342093" cy="1454751"/>
            </a:xfrm>
            <a:prstGeom prst="rect">
              <a:avLst/>
            </a:prstGeom>
          </p:spPr>
        </p:pic>
        <p:sp>
          <p:nvSpPr>
            <p:cNvPr id="46" name="テキスト ボックス 45">
              <a:extLst>
                <a:ext uri="{FF2B5EF4-FFF2-40B4-BE49-F238E27FC236}">
                  <a16:creationId xmlns:a16="http://schemas.microsoft.com/office/drawing/2014/main" id="{C751D9FF-52AF-1434-7346-B82C4479BFAC}"/>
                </a:ext>
              </a:extLst>
            </p:cNvPr>
            <p:cNvSpPr txBox="1"/>
            <p:nvPr/>
          </p:nvSpPr>
          <p:spPr>
            <a:xfrm>
              <a:off x="4576575" y="9021041"/>
              <a:ext cx="2238749" cy="246221"/>
            </a:xfrm>
            <a:prstGeom prst="rect">
              <a:avLst/>
            </a:prstGeom>
            <a:noFill/>
          </p:spPr>
          <p:txBody>
            <a:bodyPr wrap="square" rtlCol="0">
              <a:spAutoFit/>
            </a:bodyPr>
            <a:lstStyle/>
            <a:p>
              <a:pPr algn="r"/>
              <a:r>
                <a:rPr kumimoji="1" lang="en-US" altLang="ja-JP" sz="1000" dirty="0">
                  <a:latin typeface="+mj-lt"/>
                </a:rPr>
                <a:t>2023.12.01 YUWA News Vol.1</a:t>
              </a:r>
            </a:p>
          </p:txBody>
        </p:sp>
        <p:sp>
          <p:nvSpPr>
            <p:cNvPr id="47" name="楕円 46">
              <a:extLst>
                <a:ext uri="{FF2B5EF4-FFF2-40B4-BE49-F238E27FC236}">
                  <a16:creationId xmlns:a16="http://schemas.microsoft.com/office/drawing/2014/main" id="{42231768-6C63-0337-325E-FD04F6C2A3BF}"/>
                </a:ext>
              </a:extLst>
            </p:cNvPr>
            <p:cNvSpPr/>
            <p:nvPr/>
          </p:nvSpPr>
          <p:spPr>
            <a:xfrm>
              <a:off x="121919" y="7312235"/>
              <a:ext cx="3218501" cy="1431546"/>
            </a:xfrm>
            <a:custGeom>
              <a:avLst/>
              <a:gdLst>
                <a:gd name="connsiteX0" fmla="*/ 0 w 3189881"/>
                <a:gd name="connsiteY0" fmla="*/ 625161 h 1250322"/>
                <a:gd name="connsiteX1" fmla="*/ 1594941 w 3189881"/>
                <a:gd name="connsiteY1" fmla="*/ 0 h 1250322"/>
                <a:gd name="connsiteX2" fmla="*/ 3189882 w 3189881"/>
                <a:gd name="connsiteY2" fmla="*/ 625161 h 1250322"/>
                <a:gd name="connsiteX3" fmla="*/ 1594941 w 3189881"/>
                <a:gd name="connsiteY3" fmla="*/ 1250322 h 1250322"/>
                <a:gd name="connsiteX4" fmla="*/ 0 w 3189881"/>
                <a:gd name="connsiteY4" fmla="*/ 625161 h 1250322"/>
                <a:gd name="connsiteX0" fmla="*/ 43 w 3189925"/>
                <a:gd name="connsiteY0" fmla="*/ 625161 h 1183647"/>
                <a:gd name="connsiteX1" fmla="*/ 1594984 w 3189925"/>
                <a:gd name="connsiteY1" fmla="*/ 0 h 1183647"/>
                <a:gd name="connsiteX2" fmla="*/ 3189925 w 3189925"/>
                <a:gd name="connsiteY2" fmla="*/ 625161 h 1183647"/>
                <a:gd name="connsiteX3" fmla="*/ 1556884 w 3189925"/>
                <a:gd name="connsiteY3" fmla="*/ 1183647 h 1183647"/>
                <a:gd name="connsiteX4" fmla="*/ 43 w 3189925"/>
                <a:gd name="connsiteY4" fmla="*/ 625161 h 1183647"/>
                <a:gd name="connsiteX0" fmla="*/ 69 w 3189951"/>
                <a:gd name="connsiteY0" fmla="*/ 625161 h 1431297"/>
                <a:gd name="connsiteX1" fmla="*/ 1595010 w 3189951"/>
                <a:gd name="connsiteY1" fmla="*/ 0 h 1431297"/>
                <a:gd name="connsiteX2" fmla="*/ 3189951 w 3189951"/>
                <a:gd name="connsiteY2" fmla="*/ 625161 h 1431297"/>
                <a:gd name="connsiteX3" fmla="*/ 1547385 w 3189951"/>
                <a:gd name="connsiteY3" fmla="*/ 1431297 h 1431297"/>
                <a:gd name="connsiteX4" fmla="*/ 69 w 3189951"/>
                <a:gd name="connsiteY4" fmla="*/ 625161 h 1431297"/>
                <a:gd name="connsiteX0" fmla="*/ 53 w 3037535"/>
                <a:gd name="connsiteY0" fmla="*/ 701759 h 1431930"/>
                <a:gd name="connsiteX1" fmla="*/ 1442594 w 3037535"/>
                <a:gd name="connsiteY1" fmla="*/ 398 h 1431930"/>
                <a:gd name="connsiteX2" fmla="*/ 3037535 w 3037535"/>
                <a:gd name="connsiteY2" fmla="*/ 625559 h 1431930"/>
                <a:gd name="connsiteX3" fmla="*/ 1394969 w 3037535"/>
                <a:gd name="connsiteY3" fmla="*/ 1431695 h 1431930"/>
                <a:gd name="connsiteX4" fmla="*/ 53 w 3037535"/>
                <a:gd name="connsiteY4" fmla="*/ 701759 h 1431930"/>
                <a:gd name="connsiteX0" fmla="*/ 44 w 3218501"/>
                <a:gd name="connsiteY0" fmla="*/ 672947 h 1431546"/>
                <a:gd name="connsiteX1" fmla="*/ 1623560 w 3218501"/>
                <a:gd name="connsiteY1" fmla="*/ 161 h 1431546"/>
                <a:gd name="connsiteX2" fmla="*/ 3218501 w 3218501"/>
                <a:gd name="connsiteY2" fmla="*/ 625322 h 1431546"/>
                <a:gd name="connsiteX3" fmla="*/ 1575935 w 3218501"/>
                <a:gd name="connsiteY3" fmla="*/ 1431458 h 1431546"/>
                <a:gd name="connsiteX4" fmla="*/ 44 w 3218501"/>
                <a:gd name="connsiteY4" fmla="*/ 672947 h 1431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8501" h="1431546">
                  <a:moveTo>
                    <a:pt x="44" y="672947"/>
                  </a:moveTo>
                  <a:cubicBezTo>
                    <a:pt x="7981" y="434398"/>
                    <a:pt x="1087151" y="8098"/>
                    <a:pt x="1623560" y="161"/>
                  </a:cubicBezTo>
                  <a:cubicBezTo>
                    <a:pt x="2159969" y="-7776"/>
                    <a:pt x="3218501" y="280055"/>
                    <a:pt x="3218501" y="625322"/>
                  </a:cubicBezTo>
                  <a:cubicBezTo>
                    <a:pt x="3218501" y="970589"/>
                    <a:pt x="2112344" y="1423521"/>
                    <a:pt x="1575935" y="1431458"/>
                  </a:cubicBezTo>
                  <a:cubicBezTo>
                    <a:pt x="1039526" y="1439395"/>
                    <a:pt x="-7893" y="911496"/>
                    <a:pt x="44" y="672947"/>
                  </a:cubicBezTo>
                  <a:close/>
                </a:path>
              </a:pathLst>
            </a:cu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二等辺三角形 47">
              <a:extLst>
                <a:ext uri="{FF2B5EF4-FFF2-40B4-BE49-F238E27FC236}">
                  <a16:creationId xmlns:a16="http://schemas.microsoft.com/office/drawing/2014/main" id="{5EFEC276-F2D8-F56B-1786-F8676DB6E6E9}"/>
                </a:ext>
              </a:extLst>
            </p:cNvPr>
            <p:cNvSpPr/>
            <p:nvPr/>
          </p:nvSpPr>
          <p:spPr>
            <a:xfrm rot="6804127">
              <a:off x="2642896" y="8241132"/>
              <a:ext cx="262125" cy="492355"/>
            </a:xfrm>
            <a:prstGeom prst="triangl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7865E11A-0888-D637-CB74-A3BFCFF9F822}"/>
                </a:ext>
              </a:extLst>
            </p:cNvPr>
            <p:cNvSpPr txBox="1"/>
            <p:nvPr/>
          </p:nvSpPr>
          <p:spPr>
            <a:xfrm>
              <a:off x="225572" y="7622531"/>
              <a:ext cx="3433762" cy="769441"/>
            </a:xfrm>
            <a:prstGeom prst="rect">
              <a:avLst/>
            </a:prstGeom>
            <a:noFill/>
          </p:spPr>
          <p:txBody>
            <a:bodyPr wrap="square">
              <a:spAutoFit/>
            </a:bodyPr>
            <a:lstStyle/>
            <a:p>
              <a:r>
                <a:rPr lang="ja-JP" altLang="en-US" sz="1100" b="1" dirty="0">
                  <a:latin typeface="+mj-lt"/>
                </a:rPr>
                <a:t>       ユウワは脱炭素社会をめざし、</a:t>
              </a:r>
              <a:endParaRPr lang="en-US" altLang="ja-JP" sz="1100" b="1" dirty="0">
                <a:latin typeface="+mj-lt"/>
              </a:endParaRPr>
            </a:p>
            <a:p>
              <a:r>
                <a:rPr lang="ja-JP" altLang="en-US" sz="1100" b="1" dirty="0">
                  <a:latin typeface="+mj-lt"/>
                </a:rPr>
                <a:t>再生可能エネルギーの使用、電力使用の削減など</a:t>
              </a:r>
              <a:endParaRPr lang="en-US" altLang="ja-JP" sz="1100" b="1" dirty="0">
                <a:latin typeface="+mj-lt"/>
              </a:endParaRPr>
            </a:p>
            <a:p>
              <a:r>
                <a:rPr lang="ja-JP" altLang="en-US" sz="1100" b="1" dirty="0">
                  <a:latin typeface="+mj-lt"/>
                </a:rPr>
                <a:t>様々な取り組みにより、持続可能な社会の実現を</a:t>
              </a:r>
              <a:endParaRPr lang="en-US" altLang="ja-JP" sz="1100" b="1" dirty="0">
                <a:latin typeface="+mj-lt"/>
              </a:endParaRPr>
            </a:p>
            <a:p>
              <a:r>
                <a:rPr lang="en-US" altLang="ja-JP" sz="1100" b="1" dirty="0">
                  <a:latin typeface="+mj-lt"/>
                </a:rPr>
                <a:t>                                  </a:t>
              </a:r>
              <a:r>
                <a:rPr lang="ja-JP" altLang="en-US" sz="1100" b="1" dirty="0">
                  <a:latin typeface="+mj-lt"/>
                </a:rPr>
                <a:t>目指します！</a:t>
              </a:r>
              <a:endParaRPr lang="ja-JP" altLang="en-US" sz="1100" b="1" dirty="0"/>
            </a:p>
          </p:txBody>
        </p:sp>
        <p:pic>
          <p:nvPicPr>
            <p:cNvPr id="53" name="図 52" descr="森の中にいる&#10;&#10;自動的に生成された説明">
              <a:extLst>
                <a:ext uri="{FF2B5EF4-FFF2-40B4-BE49-F238E27FC236}">
                  <a16:creationId xmlns:a16="http://schemas.microsoft.com/office/drawing/2014/main" id="{13B7724C-7D71-252E-4177-5B2EE3DD3D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49005" y="4790596"/>
              <a:ext cx="1629143" cy="2172615"/>
            </a:xfrm>
            <a:prstGeom prst="rect">
              <a:avLst/>
            </a:prstGeom>
          </p:spPr>
        </p:pic>
      </p:grpSp>
    </p:spTree>
    <p:extLst>
      <p:ext uri="{BB962C8B-B14F-4D97-AF65-F5344CB8AC3E}">
        <p14:creationId xmlns:p14="http://schemas.microsoft.com/office/powerpoint/2010/main" val="10897598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yash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125</TotalTime>
  <Words>559</Words>
  <Application>Microsoft Office PowerPoint</Application>
  <PresentationFormat>A4 210 x 297 mm</PresentationFormat>
  <Paragraphs>26</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游ゴシック</vt:lpstr>
      <vt:lpstr>Arial</vt:lpstr>
      <vt:lpstr>Baguet Script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佐和香 林</dc:creator>
  <cp:lastModifiedBy>佐和香 林</cp:lastModifiedBy>
  <cp:revision>4</cp:revision>
  <cp:lastPrinted>2023-12-01T07:41:36Z</cp:lastPrinted>
  <dcterms:created xsi:type="dcterms:W3CDTF">2023-12-01T05:45:38Z</dcterms:created>
  <dcterms:modified xsi:type="dcterms:W3CDTF">2023-12-01T07:51:22Z</dcterms:modified>
</cp:coreProperties>
</file>